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2" r:id="rId6"/>
    <p:sldId id="268" r:id="rId7"/>
    <p:sldId id="260" r:id="rId8"/>
    <p:sldId id="261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89" autoAdjust="0"/>
    <p:restoredTop sz="99829" autoAdjust="0"/>
  </p:normalViewPr>
  <p:slideViewPr>
    <p:cSldViewPr snapToGrid="0" snapToObjects="1">
      <p:cViewPr varScale="1">
        <p:scale>
          <a:sx n="101" d="100"/>
          <a:sy n="101" d="100"/>
        </p:scale>
        <p:origin x="-11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E0D79-E36F-564C-B67A-EA79AA80EE0F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323C5A-EBE0-BB48-959D-1259D3B95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43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3C5A-EBE0-BB48-959D-1259D3B955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3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E44F-1CA0-BD4E-A537-8772DE8F56A5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0A3DC-720D-544A-9F57-B5AD7D6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44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E44F-1CA0-BD4E-A537-8772DE8F56A5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0A3DC-720D-544A-9F57-B5AD7D6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9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E44F-1CA0-BD4E-A537-8772DE8F56A5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0A3DC-720D-544A-9F57-B5AD7D6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57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E44F-1CA0-BD4E-A537-8772DE8F56A5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0A3DC-720D-544A-9F57-B5AD7D6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7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E44F-1CA0-BD4E-A537-8772DE8F56A5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0A3DC-720D-544A-9F57-B5AD7D6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99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E44F-1CA0-BD4E-A537-8772DE8F56A5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0A3DC-720D-544A-9F57-B5AD7D6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0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E44F-1CA0-BD4E-A537-8772DE8F56A5}" type="datetimeFigureOut">
              <a:rPr lang="en-US" smtClean="0"/>
              <a:t>12/5/16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0A3DC-720D-544A-9F57-B5AD7D6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37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E44F-1CA0-BD4E-A537-8772DE8F56A5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0A3DC-720D-544A-9F57-B5AD7D6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36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E44F-1CA0-BD4E-A537-8772DE8F56A5}" type="datetimeFigureOut">
              <a:rPr lang="en-US" smtClean="0"/>
              <a:t>12/5/16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0A3DC-720D-544A-9F57-B5AD7D6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1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E44F-1CA0-BD4E-A537-8772DE8F56A5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0A3DC-720D-544A-9F57-B5AD7D6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43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5E44F-1CA0-BD4E-A537-8772DE8F56A5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0A3DC-720D-544A-9F57-B5AD7D6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37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66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5E44F-1CA0-BD4E-A537-8772DE8F56A5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0A3DC-720D-544A-9F57-B5AD7D67B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3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9039"/>
            <a:ext cx="7772400" cy="1470025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Modelo</a:t>
            </a:r>
            <a:r>
              <a:rPr lang="en-US" dirty="0" smtClean="0">
                <a:solidFill>
                  <a:schemeClr val="bg1"/>
                </a:solidFill>
              </a:rPr>
              <a:t> de </a:t>
            </a:r>
            <a:r>
              <a:rPr lang="en-US" dirty="0" err="1" smtClean="0">
                <a:solidFill>
                  <a:schemeClr val="bg1"/>
                </a:solidFill>
              </a:rPr>
              <a:t>Ising</a:t>
            </a:r>
            <a:r>
              <a:rPr lang="en-US" dirty="0" smtClean="0">
                <a:solidFill>
                  <a:schemeClr val="bg1"/>
                </a:solidFill>
              </a:rPr>
              <a:t> 2D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Diego Hernandez </a:t>
            </a:r>
            <a:r>
              <a:rPr lang="en-US" dirty="0" err="1" smtClean="0">
                <a:solidFill>
                  <a:srgbClr val="FFFFFF"/>
                </a:solidFill>
              </a:rPr>
              <a:t>Rajkov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err="1" smtClean="0">
                <a:solidFill>
                  <a:srgbClr val="FFFFFF"/>
                </a:solidFill>
              </a:rPr>
              <a:t>Jeronimo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Zizumbo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Colunga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497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Resultados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Content Placeholder 3" descr="T050_real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92516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050_real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1575926" y="75449"/>
            <a:ext cx="12287044" cy="6757401"/>
          </a:xfrm>
        </p:spPr>
      </p:pic>
    </p:spTree>
    <p:extLst>
      <p:ext uri="{BB962C8B-B14F-4D97-AF65-F5344CB8AC3E}">
        <p14:creationId xmlns:p14="http://schemas.microsoft.com/office/powerpoint/2010/main" val="380925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250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1540490" y="100599"/>
            <a:ext cx="12264180" cy="6744827"/>
          </a:xfrm>
        </p:spPr>
      </p:pic>
    </p:spTree>
    <p:extLst>
      <p:ext uri="{BB962C8B-B14F-4D97-AF65-F5344CB8AC3E}">
        <p14:creationId xmlns:p14="http://schemas.microsoft.com/office/powerpoint/2010/main" val="3463948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450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1397780" y="174039"/>
            <a:ext cx="11970587" cy="6583362"/>
          </a:xfrm>
        </p:spPr>
      </p:pic>
    </p:spTree>
    <p:extLst>
      <p:ext uri="{BB962C8B-B14F-4D97-AF65-F5344CB8AC3E}">
        <p14:creationId xmlns:p14="http://schemas.microsoft.com/office/powerpoint/2010/main" val="2838984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C2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1583747" y="50300"/>
            <a:ext cx="12309909" cy="6769976"/>
          </a:xfrm>
        </p:spPr>
      </p:pic>
    </p:spTree>
    <p:extLst>
      <p:ext uri="{BB962C8B-B14F-4D97-AF65-F5344CB8AC3E}">
        <p14:creationId xmlns:p14="http://schemas.microsoft.com/office/powerpoint/2010/main" val="2248719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23" y="0"/>
            <a:ext cx="5730753" cy="3353485"/>
          </a:xfrm>
          <a:prstGeom prst="rect">
            <a:avLst/>
          </a:prstGeom>
        </p:spPr>
      </p:pic>
      <p:pic>
        <p:nvPicPr>
          <p:cNvPr id="7" name="Picture 6" descr="mag_ab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23" y="3418213"/>
            <a:ext cx="5730752" cy="335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91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84" y="258909"/>
            <a:ext cx="6457159" cy="3707265"/>
          </a:xfrm>
          <a:prstGeom prst="rect">
            <a:avLst/>
          </a:prstGeom>
        </p:spPr>
      </p:pic>
      <p:pic>
        <p:nvPicPr>
          <p:cNvPr id="5" name="Picture 4" descr="ch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93005"/>
            <a:ext cx="4550512" cy="2612597"/>
          </a:xfrm>
          <a:prstGeom prst="rect">
            <a:avLst/>
          </a:prstGeom>
        </p:spPr>
      </p:pic>
      <p:pic>
        <p:nvPicPr>
          <p:cNvPr id="6" name="Picture 5" descr="chimab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512" y="4193005"/>
            <a:ext cx="4550512" cy="261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25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r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9" y="616449"/>
            <a:ext cx="8740297" cy="587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6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Contenido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55005"/>
            <a:ext cx="8229600" cy="351633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El </a:t>
            </a:r>
            <a:r>
              <a:rPr lang="en-US" dirty="0" err="1" smtClean="0">
                <a:solidFill>
                  <a:srgbClr val="FFFFFF"/>
                </a:solidFill>
              </a:rPr>
              <a:t>modelo</a:t>
            </a:r>
            <a:r>
              <a:rPr lang="en-US" dirty="0" smtClean="0">
                <a:solidFill>
                  <a:srgbClr val="FFFFFF"/>
                </a:solidFill>
              </a:rPr>
              <a:t> de </a:t>
            </a:r>
            <a:r>
              <a:rPr lang="en-US" dirty="0" err="1" smtClean="0">
                <a:solidFill>
                  <a:srgbClr val="FFFFFF"/>
                </a:solidFill>
              </a:rPr>
              <a:t>Ising</a:t>
            </a:r>
            <a:r>
              <a:rPr lang="en-US" dirty="0" smtClean="0">
                <a:solidFill>
                  <a:srgbClr val="FFFFFF"/>
                </a:solidFill>
              </a:rPr>
              <a:t> en 1D-2D</a:t>
            </a:r>
          </a:p>
          <a:p>
            <a:r>
              <a:rPr lang="en-US" dirty="0" err="1" smtClean="0">
                <a:solidFill>
                  <a:srgbClr val="FFFFFF"/>
                </a:solidFill>
              </a:rPr>
              <a:t>Propiedades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termodin</a:t>
            </a:r>
            <a:r>
              <a:rPr lang="en-US" dirty="0" err="1" smtClean="0">
                <a:solidFill>
                  <a:srgbClr val="FFFFFF"/>
                </a:solidFill>
              </a:rPr>
              <a:t>ámicas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del </a:t>
            </a:r>
            <a:r>
              <a:rPr lang="en-US" dirty="0" err="1" smtClean="0">
                <a:solidFill>
                  <a:srgbClr val="FFFFFF"/>
                </a:solidFill>
              </a:rPr>
              <a:t>sistema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err="1" smtClean="0">
                <a:solidFill>
                  <a:srgbClr val="FFFFFF"/>
                </a:solidFill>
              </a:rPr>
              <a:t>Método</a:t>
            </a:r>
            <a:r>
              <a:rPr lang="en-US" dirty="0" smtClean="0">
                <a:solidFill>
                  <a:srgbClr val="FFFFFF"/>
                </a:solidFill>
              </a:rPr>
              <a:t> de Metropolis-Hastings</a:t>
            </a:r>
          </a:p>
          <a:p>
            <a:r>
              <a:rPr lang="en-US" dirty="0" err="1" smtClean="0">
                <a:solidFill>
                  <a:srgbClr val="FFFFFF"/>
                </a:solidFill>
              </a:rPr>
              <a:t>Simulaci</a:t>
            </a:r>
            <a:r>
              <a:rPr lang="en-US" dirty="0" err="1" smtClean="0">
                <a:solidFill>
                  <a:srgbClr val="FFFFFF"/>
                </a:solidFill>
              </a:rPr>
              <a:t>ón</a:t>
            </a:r>
            <a:r>
              <a:rPr lang="en-US" dirty="0" smtClean="0">
                <a:solidFill>
                  <a:srgbClr val="FFFFFF"/>
                </a:solidFill>
              </a:rPr>
              <a:t> Monte Carlo</a:t>
            </a:r>
          </a:p>
          <a:p>
            <a:r>
              <a:rPr lang="en-US" dirty="0" err="1" smtClean="0">
                <a:solidFill>
                  <a:srgbClr val="FFFFFF"/>
                </a:solidFill>
              </a:rPr>
              <a:t>Resultados</a:t>
            </a:r>
            <a:r>
              <a:rPr lang="en-US" dirty="0" smtClean="0">
                <a:solidFill>
                  <a:srgbClr val="FFFFFF"/>
                </a:solidFill>
              </a:rPr>
              <a:t> y </a:t>
            </a:r>
            <a:r>
              <a:rPr lang="en-US" dirty="0" err="1" smtClean="0">
                <a:solidFill>
                  <a:srgbClr val="FFFFFF"/>
                </a:solidFill>
              </a:rPr>
              <a:t>Animaciones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125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El </a:t>
            </a:r>
            <a:r>
              <a:rPr lang="en-US" dirty="0" err="1" smtClean="0">
                <a:solidFill>
                  <a:srgbClr val="FFFFFF"/>
                </a:solidFill>
              </a:rPr>
              <a:t>modelo</a:t>
            </a:r>
            <a:r>
              <a:rPr lang="en-US" dirty="0" smtClean="0">
                <a:solidFill>
                  <a:srgbClr val="FFFFFF"/>
                </a:solidFill>
              </a:rPr>
              <a:t> de </a:t>
            </a:r>
            <a:r>
              <a:rPr lang="en-US" dirty="0" err="1" smtClean="0">
                <a:solidFill>
                  <a:srgbClr val="FFFFFF"/>
                </a:solidFill>
              </a:rPr>
              <a:t>Ising</a:t>
            </a:r>
            <a:r>
              <a:rPr lang="en-US" dirty="0" smtClean="0">
                <a:solidFill>
                  <a:srgbClr val="FFFFFF"/>
                </a:solidFill>
              </a:rPr>
              <a:t> en 1D-2D</a:t>
            </a:r>
            <a:endParaRPr lang="en-US" dirty="0"/>
          </a:p>
        </p:txBody>
      </p:sp>
      <p:pic>
        <p:nvPicPr>
          <p:cNvPr id="6" name="Content Placeholder 5" descr="cadena_1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79" r="-3379"/>
          <a:stretch>
            <a:fillRect/>
          </a:stretch>
        </p:blipFill>
        <p:spPr>
          <a:xfrm>
            <a:off x="0" y="1417638"/>
            <a:ext cx="4505726" cy="2478707"/>
          </a:xfrm>
        </p:spPr>
      </p:pic>
      <p:sp>
        <p:nvSpPr>
          <p:cNvPr id="8" name="TextBox 7"/>
          <p:cNvSpPr txBox="1"/>
          <p:nvPr/>
        </p:nvSpPr>
        <p:spPr>
          <a:xfrm>
            <a:off x="4635960" y="1626846"/>
            <a:ext cx="4508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1D </a:t>
            </a:r>
            <a:r>
              <a:rPr lang="en-US" sz="2800" dirty="0" err="1" smtClean="0">
                <a:solidFill>
                  <a:srgbClr val="FFFFFF"/>
                </a:solidFill>
              </a:rPr>
              <a:t>Cadena</a:t>
            </a:r>
            <a:r>
              <a:rPr lang="en-US" sz="2800" dirty="0" smtClean="0">
                <a:solidFill>
                  <a:srgbClr val="FFFFFF"/>
                </a:solidFill>
              </a:rPr>
              <a:t> de </a:t>
            </a:r>
            <a:r>
              <a:rPr lang="en-US" sz="2800" dirty="0" err="1" smtClean="0">
                <a:solidFill>
                  <a:srgbClr val="FFFFFF"/>
                </a:solidFill>
              </a:rPr>
              <a:t>espines</a:t>
            </a:r>
            <a:endParaRPr lang="en-US" sz="2800" dirty="0" smtClean="0">
              <a:solidFill>
                <a:srgbClr val="FFFFFF"/>
              </a:solidFill>
            </a:endParaRP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err="1" smtClean="0">
                <a:solidFill>
                  <a:srgbClr val="FFFFFF"/>
                </a:solidFill>
              </a:rPr>
              <a:t>Descrito</a:t>
            </a: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</a:rPr>
              <a:t>por</a:t>
            </a:r>
            <a:r>
              <a:rPr lang="en-US" sz="2800" dirty="0" smtClean="0">
                <a:solidFill>
                  <a:srgbClr val="FFFFFF"/>
                </a:solidFill>
              </a:rPr>
              <a:t> el </a:t>
            </a:r>
            <a:r>
              <a:rPr lang="en-US" sz="2800" dirty="0" err="1" smtClean="0">
                <a:solidFill>
                  <a:srgbClr val="FFFFFF"/>
                </a:solidFill>
              </a:rPr>
              <a:t>Hamiltoniano</a:t>
            </a:r>
            <a:endParaRPr lang="en-US" sz="2800" dirty="0" smtClean="0">
              <a:solidFill>
                <a:srgbClr val="FFFFFF"/>
              </a:solidFill>
            </a:endParaRPr>
          </a:p>
        </p:txBody>
      </p:sp>
      <p:pic>
        <p:nvPicPr>
          <p:cNvPr id="9" name="Picture 8" descr="ising2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7" y="4445885"/>
            <a:ext cx="2477123" cy="2076150"/>
          </a:xfrm>
          <a:prstGeom prst="rect">
            <a:avLst/>
          </a:prstGeom>
        </p:spPr>
      </p:pic>
      <p:pic>
        <p:nvPicPr>
          <p:cNvPr id="10" name="Picture 9" descr="Screen Shot 2016-12-05 at 11.28.3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70" y="4617035"/>
            <a:ext cx="3327400" cy="1905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98198" y="3922665"/>
            <a:ext cx="3465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2D Campos de </a:t>
            </a:r>
            <a:r>
              <a:rPr lang="en-US" sz="2800" dirty="0" err="1" smtClean="0">
                <a:solidFill>
                  <a:srgbClr val="FFFFFF"/>
                </a:solidFill>
              </a:rPr>
              <a:t>espines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31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Propiedades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termodinámicas</a:t>
            </a:r>
            <a:r>
              <a:rPr lang="en-US" dirty="0" smtClean="0">
                <a:solidFill>
                  <a:srgbClr val="FFFFFF"/>
                </a:solidFill>
              </a:rPr>
              <a:t> del </a:t>
            </a:r>
            <a:r>
              <a:rPr lang="en-US" dirty="0" err="1" smtClean="0">
                <a:solidFill>
                  <a:srgbClr val="FFFFFF"/>
                </a:solidFill>
              </a:rPr>
              <a:t>sistema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Sistema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Magn</a:t>
            </a:r>
            <a:r>
              <a:rPr lang="en-US" dirty="0" err="1" smtClean="0">
                <a:solidFill>
                  <a:srgbClr val="FFFFFF"/>
                </a:solidFill>
              </a:rPr>
              <a:t>ético</a:t>
            </a:r>
            <a:r>
              <a:rPr lang="en-US" dirty="0" smtClean="0">
                <a:solidFill>
                  <a:srgbClr val="FFFFFF"/>
                </a:solidFill>
              </a:rPr>
              <a:t>:</a:t>
            </a: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lvl="1"/>
            <a:r>
              <a:rPr lang="en-US" dirty="0" err="1" smtClean="0">
                <a:solidFill>
                  <a:srgbClr val="FFFFFF"/>
                </a:solidFill>
              </a:rPr>
              <a:t>Magnetización</a:t>
            </a:r>
            <a:r>
              <a:rPr lang="en-US" dirty="0" smtClean="0">
                <a:solidFill>
                  <a:srgbClr val="FFFFFF"/>
                </a:solidFill>
              </a:rPr>
              <a:t>: M (</a:t>
            </a:r>
            <a:r>
              <a:rPr lang="en-US" dirty="0" err="1" smtClean="0">
                <a:solidFill>
                  <a:srgbClr val="FFFFFF"/>
                </a:solidFill>
              </a:rPr>
              <a:t>parámetro</a:t>
            </a:r>
            <a:r>
              <a:rPr lang="en-US" dirty="0" smtClean="0">
                <a:solidFill>
                  <a:srgbClr val="FFFFFF"/>
                </a:solidFill>
              </a:rPr>
              <a:t> de </a:t>
            </a:r>
            <a:r>
              <a:rPr lang="en-US" dirty="0" err="1" smtClean="0">
                <a:solidFill>
                  <a:srgbClr val="FFFFFF"/>
                </a:solidFill>
              </a:rPr>
              <a:t>orden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  <a:p>
            <a:pPr lvl="1"/>
            <a:r>
              <a:rPr lang="en-US" dirty="0" err="1" smtClean="0">
                <a:solidFill>
                  <a:srgbClr val="FFFFFF"/>
                </a:solidFill>
              </a:rPr>
              <a:t>Energia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Interna</a:t>
            </a:r>
            <a:r>
              <a:rPr lang="en-US" dirty="0" smtClean="0">
                <a:solidFill>
                  <a:srgbClr val="FFFFFF"/>
                </a:solidFill>
              </a:rPr>
              <a:t>: E </a:t>
            </a:r>
          </a:p>
          <a:p>
            <a:pPr lvl="1"/>
            <a:endParaRPr lang="en-US" dirty="0" smtClean="0">
              <a:solidFill>
                <a:srgbClr val="FFFFFF"/>
              </a:solidFill>
            </a:endParaRPr>
          </a:p>
          <a:p>
            <a:pPr lvl="1"/>
            <a:r>
              <a:rPr lang="en-US" dirty="0" err="1" smtClean="0">
                <a:solidFill>
                  <a:srgbClr val="FFFFFF"/>
                </a:solidFill>
              </a:rPr>
              <a:t>Suceptibilidad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Magnética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χ</a:t>
            </a:r>
            <a:r>
              <a:rPr lang="en-US" baseline="-25000" dirty="0" err="1">
                <a:solidFill>
                  <a:srgbClr val="FFFFFF"/>
                </a:solidFill>
              </a:rPr>
              <a:t>M</a:t>
            </a:r>
            <a:endParaRPr lang="en-US" baseline="-25000" dirty="0">
              <a:solidFill>
                <a:srgbClr val="FFFFFF"/>
              </a:solidFill>
            </a:endParaRPr>
          </a:p>
          <a:p>
            <a:pPr lvl="1"/>
            <a:r>
              <a:rPr lang="en-US" dirty="0" err="1" smtClean="0">
                <a:solidFill>
                  <a:srgbClr val="FFFFFF"/>
                </a:solidFill>
              </a:rPr>
              <a:t>Calor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especifico</a:t>
            </a:r>
            <a:r>
              <a:rPr lang="en-US" dirty="0" smtClean="0">
                <a:solidFill>
                  <a:srgbClr val="FFFFFF"/>
                </a:solidFill>
              </a:rPr>
              <a:t>: C</a:t>
            </a:r>
            <a:r>
              <a:rPr lang="en-US" baseline="-25000" dirty="0" smtClean="0">
                <a:solidFill>
                  <a:srgbClr val="FFFFFF"/>
                </a:solidFill>
              </a:rPr>
              <a:t>H</a:t>
            </a:r>
          </a:p>
          <a:p>
            <a:pPr lvl="1"/>
            <a:endParaRPr lang="en-US" baseline="-25000" dirty="0" smtClean="0">
              <a:solidFill>
                <a:srgbClr val="FFFFFF"/>
              </a:solidFill>
            </a:endParaRPr>
          </a:p>
          <a:p>
            <a:pPr lvl="1"/>
            <a:r>
              <a:rPr lang="en-US" dirty="0" err="1" smtClean="0">
                <a:solidFill>
                  <a:srgbClr val="FFFFFF"/>
                </a:solidFill>
              </a:rPr>
              <a:t>Longitud</a:t>
            </a:r>
            <a:r>
              <a:rPr lang="en-US" dirty="0" smtClean="0">
                <a:solidFill>
                  <a:srgbClr val="FFFFFF"/>
                </a:solidFill>
              </a:rPr>
              <a:t> de </a:t>
            </a:r>
            <a:r>
              <a:rPr lang="en-US" dirty="0" err="1" smtClean="0">
                <a:solidFill>
                  <a:srgbClr val="FFFFFF"/>
                </a:solidFill>
              </a:rPr>
              <a:t>correlación</a:t>
            </a:r>
            <a:r>
              <a:rPr lang="en-US" dirty="0" smtClean="0">
                <a:solidFill>
                  <a:srgbClr val="FFFFFF"/>
                </a:solidFill>
              </a:rPr>
              <a:t>: </a:t>
            </a:r>
            <a:r>
              <a:rPr lang="en-US" dirty="0" err="1" smtClean="0">
                <a:solidFill>
                  <a:srgbClr val="FFFFFF"/>
                </a:solidFill>
              </a:rPr>
              <a:t>ξ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47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M</a:t>
            </a:r>
            <a:r>
              <a:rPr lang="en-US" dirty="0" err="1" smtClean="0">
                <a:solidFill>
                  <a:srgbClr val="FFFFFF"/>
                </a:solidFill>
              </a:rPr>
              <a:t>étodo</a:t>
            </a:r>
            <a:r>
              <a:rPr lang="en-US" dirty="0" smtClean="0">
                <a:solidFill>
                  <a:srgbClr val="FFFFFF"/>
                </a:solidFill>
              </a:rPr>
              <a:t> de </a:t>
            </a:r>
            <a:r>
              <a:rPr lang="en-US" dirty="0" err="1" smtClean="0">
                <a:solidFill>
                  <a:srgbClr val="FFFFFF"/>
                </a:solidFill>
              </a:rPr>
              <a:t>Metrópolis</a:t>
            </a:r>
            <a:r>
              <a:rPr lang="en-US" dirty="0" smtClean="0">
                <a:solidFill>
                  <a:srgbClr val="FFFFFF"/>
                </a:solidFill>
              </a:rPr>
              <a:t>-Hastings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¿Para?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Muestrear</a:t>
            </a:r>
            <a:r>
              <a:rPr lang="en-US" dirty="0" smtClean="0">
                <a:solidFill>
                  <a:srgbClr val="FFFFFF"/>
                </a:solidFill>
              </a:rPr>
              <a:t> de </a:t>
            </a:r>
            <a:r>
              <a:rPr lang="en-US" dirty="0" err="1" smtClean="0">
                <a:solidFill>
                  <a:srgbClr val="FFFFFF"/>
                </a:solidFill>
              </a:rPr>
              <a:t>manera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representativa</a:t>
            </a:r>
            <a:r>
              <a:rPr lang="en-US" dirty="0" smtClean="0">
                <a:solidFill>
                  <a:srgbClr val="FFFFFF"/>
                </a:solidFill>
              </a:rPr>
              <a:t> los </a:t>
            </a:r>
            <a:r>
              <a:rPr lang="en-US" dirty="0" err="1" smtClean="0">
                <a:solidFill>
                  <a:srgbClr val="FFFFFF"/>
                </a:solidFill>
              </a:rPr>
              <a:t>estados</a:t>
            </a:r>
            <a:r>
              <a:rPr lang="en-US" dirty="0" smtClean="0">
                <a:solidFill>
                  <a:srgbClr val="FFFFFF"/>
                </a:solidFill>
              </a:rPr>
              <a:t> del </a:t>
            </a:r>
            <a:r>
              <a:rPr lang="en-US" dirty="0" err="1" smtClean="0">
                <a:solidFill>
                  <a:srgbClr val="FFFFFF"/>
                </a:solidFill>
              </a:rPr>
              <a:t>sistema</a:t>
            </a:r>
            <a:r>
              <a:rPr lang="en-US" dirty="0" smtClean="0">
                <a:solidFill>
                  <a:srgbClr val="FFFFFF"/>
                </a:solidFill>
              </a:rPr>
              <a:t>, y </a:t>
            </a:r>
            <a:r>
              <a:rPr lang="en-US" dirty="0" err="1">
                <a:solidFill>
                  <a:srgbClr val="FFFFFF"/>
                </a:solidFill>
              </a:rPr>
              <a:t>r</a:t>
            </a:r>
            <a:r>
              <a:rPr lang="en-US" dirty="0" err="1" smtClean="0">
                <a:solidFill>
                  <a:srgbClr val="FFFFFF"/>
                </a:solidFill>
              </a:rPr>
              <a:t>espetar</a:t>
            </a:r>
            <a:r>
              <a:rPr lang="en-US" dirty="0" smtClean="0">
                <a:solidFill>
                  <a:srgbClr val="FFFFFF"/>
                </a:solidFill>
              </a:rPr>
              <a:t> la </a:t>
            </a:r>
            <a:r>
              <a:rPr lang="en-US" dirty="0" err="1" smtClean="0">
                <a:solidFill>
                  <a:srgbClr val="FFFFFF"/>
                </a:solidFill>
              </a:rPr>
              <a:t>distribucion</a:t>
            </a:r>
            <a:r>
              <a:rPr lang="en-US" dirty="0">
                <a:solidFill>
                  <a:srgbClr val="FFFFFF"/>
                </a:solidFill>
              </a:rPr>
              <a:t>.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err="1" smtClean="0">
                <a:solidFill>
                  <a:srgbClr val="FFFFFF"/>
                </a:solidFill>
              </a:rPr>
              <a:t>Cadena</a:t>
            </a:r>
            <a:r>
              <a:rPr lang="en-US" dirty="0" smtClean="0">
                <a:solidFill>
                  <a:srgbClr val="FFFFFF"/>
                </a:solidFill>
              </a:rPr>
              <a:t> de Markov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Balance </a:t>
            </a:r>
            <a:r>
              <a:rPr lang="en-US" dirty="0" err="1" smtClean="0">
                <a:solidFill>
                  <a:srgbClr val="FFFFFF"/>
                </a:solidFill>
              </a:rPr>
              <a:t>detallado</a:t>
            </a:r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Hay </a:t>
            </a:r>
            <a:r>
              <a:rPr lang="en-US" dirty="0" err="1" smtClean="0">
                <a:solidFill>
                  <a:srgbClr val="FFFFFF"/>
                </a:solidFill>
              </a:rPr>
              <a:t>que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calcular</a:t>
            </a:r>
            <a:r>
              <a:rPr lang="en-US" dirty="0" smtClean="0">
                <a:solidFill>
                  <a:srgbClr val="FFFFFF"/>
                </a:solidFill>
              </a:rPr>
              <a:t> observables</a:t>
            </a:r>
          </a:p>
          <a:p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4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Algoritmo</a:t>
            </a:r>
            <a:r>
              <a:rPr lang="en-US" dirty="0" smtClean="0">
                <a:solidFill>
                  <a:srgbClr val="FFFFFF"/>
                </a:solidFill>
              </a:rPr>
              <a:t> General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3130737" cy="1086981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/>
              <a:t>Generar</a:t>
            </a:r>
            <a:r>
              <a:rPr lang="en-US" sz="2800" dirty="0"/>
              <a:t> </a:t>
            </a:r>
            <a:r>
              <a:rPr lang="en-US" sz="2800" dirty="0" err="1" smtClean="0"/>
              <a:t>una</a:t>
            </a:r>
            <a:r>
              <a:rPr lang="en-US" sz="2800" dirty="0" smtClean="0"/>
              <a:t> </a:t>
            </a:r>
            <a:r>
              <a:rPr lang="en-US" sz="2800" dirty="0" err="1" smtClean="0"/>
              <a:t>matriz</a:t>
            </a:r>
            <a:r>
              <a:rPr lang="en-US" sz="2800" dirty="0" smtClean="0"/>
              <a:t> </a:t>
            </a:r>
            <a:r>
              <a:rPr lang="en-US" sz="2800" dirty="0" err="1" smtClean="0"/>
              <a:t>aleatoria</a:t>
            </a:r>
            <a:r>
              <a:rPr lang="en-US" sz="2800" dirty="0" smtClean="0"/>
              <a:t> de </a:t>
            </a:r>
            <a:r>
              <a:rPr lang="en-US" sz="2800" dirty="0" err="1" smtClean="0"/>
              <a:t>espines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771587" y="23178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199" y="3328827"/>
            <a:ext cx="3130737" cy="954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 smtClean="0"/>
              <a:t>Tomar</a:t>
            </a:r>
            <a:r>
              <a:rPr lang="en-US" sz="2800" dirty="0" smtClean="0"/>
              <a:t> un </a:t>
            </a:r>
            <a:r>
              <a:rPr lang="en-US" sz="2800" dirty="0" err="1" smtClean="0"/>
              <a:t>elemento</a:t>
            </a:r>
            <a:r>
              <a:rPr lang="en-US" sz="2800" dirty="0" smtClean="0"/>
              <a:t> </a:t>
            </a:r>
            <a:r>
              <a:rPr lang="en-US" sz="2800" dirty="0" err="1" smtClean="0"/>
              <a:t>aleatorio</a:t>
            </a:r>
            <a:r>
              <a:rPr lang="en-US" sz="2800" dirty="0" smtClean="0"/>
              <a:t> de la red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278120" y="3328827"/>
            <a:ext cx="4303339" cy="954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Cambiar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espin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y </a:t>
            </a:r>
            <a:r>
              <a:rPr lang="en-US" sz="28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calcular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el </a:t>
            </a:r>
            <a:r>
              <a:rPr lang="en-US" sz="28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cambio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de </a:t>
            </a:r>
            <a:r>
              <a:rPr lang="en-US" sz="28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energ</a:t>
            </a:r>
            <a:r>
              <a:rPr lang="en-US" sz="28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ía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28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Decidir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en-US" sz="28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6046" y="5327197"/>
            <a:ext cx="3501629" cy="954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Evaluar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las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nuevas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cantidades</a:t>
            </a:r>
            <a:r>
              <a:rPr lang="en-US" sz="2800" dirty="0" smtClean="0">
                <a:solidFill>
                  <a:schemeClr val="bg1"/>
                </a:solidFill>
              </a:rPr>
              <a:t> del </a:t>
            </a:r>
            <a:r>
              <a:rPr lang="en-US" sz="2800" dirty="0" err="1" smtClean="0">
                <a:solidFill>
                  <a:schemeClr val="bg1"/>
                </a:solidFill>
              </a:rPr>
              <a:t>sistema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710955" y="3600065"/>
            <a:ext cx="567165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 rot="18806914">
            <a:off x="5881258" y="4805577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3373245">
            <a:off x="1094495" y="4638128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4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MonteCarlo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Content Placeholder 3" descr="montecarlo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4" b="1326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5758858" y="6126163"/>
            <a:ext cx="2927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Foto</a:t>
            </a:r>
            <a:r>
              <a:rPr lang="en-US" dirty="0" smtClean="0">
                <a:solidFill>
                  <a:srgbClr val="FFFFFF"/>
                </a:solidFill>
              </a:rPr>
              <a:t> de </a:t>
            </a:r>
            <a:r>
              <a:rPr lang="en-US" dirty="0" err="1" smtClean="0">
                <a:solidFill>
                  <a:srgbClr val="FFFFFF"/>
                </a:solidFill>
              </a:rPr>
              <a:t>Montecarlo</a:t>
            </a:r>
            <a:r>
              <a:rPr lang="en-US" dirty="0" smtClean="0">
                <a:solidFill>
                  <a:srgbClr val="FFFFFF"/>
                </a:solidFill>
              </a:rPr>
              <a:t>, Monaco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648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Simulación</a:t>
            </a:r>
            <a:r>
              <a:rPr lang="en-US" dirty="0" smtClean="0">
                <a:solidFill>
                  <a:srgbClr val="FFFFFF"/>
                </a:solidFill>
              </a:rPr>
              <a:t> Monte Carlo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montecarlopi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6" y="1577215"/>
            <a:ext cx="4389120" cy="4608576"/>
          </a:xfrm>
          <a:prstGeom prst="rect">
            <a:avLst/>
          </a:prstGeom>
        </p:spPr>
      </p:pic>
      <p:pic>
        <p:nvPicPr>
          <p:cNvPr id="7" name="Picture 6" descr="MonteCarloPathsMan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090" y="1577215"/>
            <a:ext cx="4246262" cy="220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91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Convergencia</a:t>
            </a:r>
            <a:r>
              <a:rPr lang="en-US" dirty="0" smtClean="0">
                <a:solidFill>
                  <a:srgbClr val="FFFFFF"/>
                </a:solidFill>
              </a:rPr>
              <a:t> del </a:t>
            </a:r>
            <a:r>
              <a:rPr lang="en-US" dirty="0" err="1" smtClean="0">
                <a:solidFill>
                  <a:srgbClr val="FFFFFF"/>
                </a:solidFill>
              </a:rPr>
              <a:t>método</a:t>
            </a:r>
            <a:r>
              <a:rPr lang="en-US" dirty="0" smtClean="0">
                <a:solidFill>
                  <a:srgbClr val="FFFFFF"/>
                </a:solidFill>
              </a:rPr>
              <a:t> de </a:t>
            </a:r>
            <a:r>
              <a:rPr lang="en-US" dirty="0" err="1" smtClean="0">
                <a:solidFill>
                  <a:srgbClr val="FFFFFF"/>
                </a:solidFill>
              </a:rPr>
              <a:t>Metrópolis</a:t>
            </a:r>
            <a:r>
              <a:rPr lang="en-US" dirty="0" smtClean="0">
                <a:solidFill>
                  <a:srgbClr val="FFFFFF"/>
                </a:solidFill>
              </a:rPr>
              <a:t>-Hastings</a:t>
            </a:r>
            <a:endParaRPr lang="en-US" dirty="0"/>
          </a:p>
        </p:txBody>
      </p:sp>
      <p:pic>
        <p:nvPicPr>
          <p:cNvPr id="4" name="Content Placeholder 3" descr="MC1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2796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167</Words>
  <Application>Microsoft Macintosh PowerPoint</Application>
  <PresentationFormat>On-screen Show (4:3)</PresentationFormat>
  <Paragraphs>42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Modelo de Ising 2D</vt:lpstr>
      <vt:lpstr>Contenido</vt:lpstr>
      <vt:lpstr>El modelo de Ising en 1D-2D</vt:lpstr>
      <vt:lpstr>Propiedades termodinámicas del sistema </vt:lpstr>
      <vt:lpstr>Método de Metrópolis-Hastings</vt:lpstr>
      <vt:lpstr>Algoritmo General</vt:lpstr>
      <vt:lpstr>MonteCarlo</vt:lpstr>
      <vt:lpstr>Simulación Monte Carlo</vt:lpstr>
      <vt:lpstr>Convergencia del método de Metrópolis-Hastings</vt:lpstr>
      <vt:lpstr>Resultados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de Ising 2D</dc:title>
  <dc:creator>Diego Hernandez</dc:creator>
  <cp:lastModifiedBy>Diego Hernandez</cp:lastModifiedBy>
  <cp:revision>18</cp:revision>
  <dcterms:created xsi:type="dcterms:W3CDTF">2016-12-05T17:01:10Z</dcterms:created>
  <dcterms:modified xsi:type="dcterms:W3CDTF">2016-12-05T21:15:19Z</dcterms:modified>
</cp:coreProperties>
</file>